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0" r:id="rId4"/>
    <p:sldId id="262" r:id="rId5"/>
    <p:sldId id="260" r:id="rId6"/>
    <p:sldId id="265" r:id="rId7"/>
    <p:sldId id="267" r:id="rId8"/>
    <p:sldId id="263" r:id="rId9"/>
    <p:sldId id="258" r:id="rId10"/>
    <p:sldId id="266" r:id="rId11"/>
    <p:sldId id="268" r:id="rId12"/>
  </p:sldIdLst>
  <p:sldSz cx="18288000" cy="10287000"/>
  <p:notesSz cx="6858000" cy="9144000"/>
  <p:embeddedFontLst>
    <p:embeddedFont>
      <p:font typeface="Poppins" panose="00000500000000000000" pitchFamily="2" charset="0"/>
      <p:regular r:id="rId13"/>
      <p:bold r:id="rId14"/>
    </p:embeddedFont>
    <p:embeddedFont>
      <p:font typeface="Poppins Bold" panose="00000800000000000000" charset="0"/>
      <p:regular r:id="rId15"/>
    </p:embeddedFont>
    <p:embeddedFont>
      <p:font typeface="Poppins Light" panose="00000400000000000000" pitchFamily="2" charset="0"/>
      <p:regular r:id="rId16"/>
    </p:embeddedFont>
    <p:embeddedFont>
      <p:font typeface="Poppins Semi-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hyperlink" Target="mailto:arpitaparmar548@gmail.com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37.svg"/><Relationship Id="rId12" Type="http://schemas.openxmlformats.org/officeDocument/2006/relationships/hyperlink" Target="https://www.linkedin.com/in/arpita-parmar-b70476348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hyperlink" Target="https://github.com/arpitaparmar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7400" y="2796357"/>
            <a:ext cx="3363548" cy="4004224"/>
          </a:xfrm>
          <a:custGeom>
            <a:avLst/>
            <a:gdLst/>
            <a:ahLst/>
            <a:cxnLst/>
            <a:rect l="l" t="t" r="r" b="b"/>
            <a:pathLst>
              <a:path w="3363548" h="4004224">
                <a:moveTo>
                  <a:pt x="0" y="0"/>
                </a:moveTo>
                <a:lnTo>
                  <a:pt x="3363549" y="0"/>
                </a:lnTo>
                <a:lnTo>
                  <a:pt x="3363549" y="4004224"/>
                </a:lnTo>
                <a:lnTo>
                  <a:pt x="0" y="4004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4995776" y="-3807453"/>
            <a:ext cx="8299576" cy="6584448"/>
            <a:chOff x="0" y="0"/>
            <a:chExt cx="102452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4520" cy="812800"/>
            </a:xfrm>
            <a:custGeom>
              <a:avLst/>
              <a:gdLst/>
              <a:ahLst/>
              <a:cxnLst/>
              <a:rect l="l" t="t" r="r" b="b"/>
              <a:pathLst>
                <a:path w="1024520" h="812800">
                  <a:moveTo>
                    <a:pt x="512260" y="0"/>
                  </a:moveTo>
                  <a:cubicBezTo>
                    <a:pt x="229347" y="0"/>
                    <a:pt x="0" y="181951"/>
                    <a:pt x="0" y="406400"/>
                  </a:cubicBezTo>
                  <a:cubicBezTo>
                    <a:pt x="0" y="630849"/>
                    <a:pt x="229347" y="812800"/>
                    <a:pt x="512260" y="812800"/>
                  </a:cubicBezTo>
                  <a:cubicBezTo>
                    <a:pt x="795173" y="812800"/>
                    <a:pt x="1024520" y="630849"/>
                    <a:pt x="1024520" y="406400"/>
                  </a:cubicBezTo>
                  <a:cubicBezTo>
                    <a:pt x="1024520" y="181951"/>
                    <a:pt x="795173" y="0"/>
                    <a:pt x="512260" y="0"/>
                  </a:cubicBezTo>
                  <a:close/>
                </a:path>
              </a:pathLst>
            </a:custGeom>
            <a:solidFill>
              <a:srgbClr val="19324D">
                <a:alpha val="1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6049" y="38100"/>
              <a:ext cx="832422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5132848" y="8120191"/>
            <a:ext cx="8605745" cy="6584448"/>
            <a:chOff x="0" y="0"/>
            <a:chExt cx="1062314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62314" cy="812800"/>
            </a:xfrm>
            <a:custGeom>
              <a:avLst/>
              <a:gdLst/>
              <a:ahLst/>
              <a:cxnLst/>
              <a:rect l="l" t="t" r="r" b="b"/>
              <a:pathLst>
                <a:path w="1062314" h="812800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668054" y="1486127"/>
            <a:ext cx="11790930" cy="1447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32"/>
              </a:lnSpc>
            </a:pPr>
            <a:r>
              <a:rPr lang="en-US" sz="2800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Hospital Patient Lifecycle &amp; Payer Coverage Optimization Study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68054" y="449965"/>
            <a:ext cx="3769738" cy="1504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32"/>
              </a:lnSpc>
            </a:pPr>
            <a:r>
              <a:rPr lang="en-US" sz="4400" dirty="0">
                <a:solidFill>
                  <a:srgbClr val="53C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Project on: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46481" y="8877300"/>
            <a:ext cx="8827382" cy="559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51"/>
              </a:lnSpc>
            </a:pPr>
            <a:endParaRPr lang="en-US" sz="3251" spc="367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-170985" y="-150805"/>
            <a:ext cx="18629969" cy="763533"/>
            <a:chOff x="0" y="0"/>
            <a:chExt cx="4638854" cy="19011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638854" cy="190119"/>
            </a:xfrm>
            <a:custGeom>
              <a:avLst/>
              <a:gdLst/>
              <a:ahLst/>
              <a:cxnLst/>
              <a:rect l="l" t="t" r="r" b="b"/>
              <a:pathLst>
                <a:path w="4638854" h="190119">
                  <a:moveTo>
                    <a:pt x="0" y="0"/>
                  </a:moveTo>
                  <a:lnTo>
                    <a:pt x="4638854" y="0"/>
                  </a:lnTo>
                  <a:lnTo>
                    <a:pt x="4638854" y="190119"/>
                  </a:lnTo>
                  <a:lnTo>
                    <a:pt x="0" y="190119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4638854" cy="161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3"/>
                </a:lnSpc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C638B70-86AE-7C88-064E-8E52A159AAD2}"/>
              </a:ext>
            </a:extLst>
          </p:cNvPr>
          <p:cNvSpPr txBox="1"/>
          <p:nvPr/>
        </p:nvSpPr>
        <p:spPr>
          <a:xfrm>
            <a:off x="6553200" y="2600215"/>
            <a:ext cx="13829674" cy="1596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032"/>
              </a:lnSpc>
            </a:pPr>
            <a:r>
              <a:rPr lang="en-US" sz="4400" dirty="0">
                <a:solidFill>
                  <a:srgbClr val="53C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Name:</a:t>
            </a:r>
            <a:endParaRPr lang="en-US" sz="1800" dirty="0">
              <a:solidFill>
                <a:srgbClr val="53C89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CDE46A-BBFF-93A4-3305-D7A10671227C}"/>
              </a:ext>
            </a:extLst>
          </p:cNvPr>
          <p:cNvSpPr txBox="1"/>
          <p:nvPr/>
        </p:nvSpPr>
        <p:spPr>
          <a:xfrm>
            <a:off x="6553200" y="3563383"/>
            <a:ext cx="14210674" cy="1539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032"/>
              </a:lnSpc>
            </a:pPr>
            <a:r>
              <a:rPr lang="en-US" sz="2800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Parmar Arpitaba manishbhai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67500F-C3EB-E357-B106-CE8F3BB5D667}"/>
              </a:ext>
            </a:extLst>
          </p:cNvPr>
          <p:cNvSpPr txBox="1"/>
          <p:nvPr/>
        </p:nvSpPr>
        <p:spPr>
          <a:xfrm>
            <a:off x="6524469" y="5507705"/>
            <a:ext cx="1423940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53C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summary:</a:t>
            </a:r>
            <a:endParaRPr lang="en-IN" sz="4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B871C2-A5B6-71DB-B22D-2BE40C86761C}"/>
              </a:ext>
            </a:extLst>
          </p:cNvPr>
          <p:cNvSpPr txBox="1"/>
          <p:nvPr/>
        </p:nvSpPr>
        <p:spPr>
          <a:xfrm>
            <a:off x="6571723" y="6607957"/>
            <a:ext cx="13106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Poppins Semi-Bold" panose="020B0604020202020204" charset="0"/>
                <a:cs typeface="Poppins Semi-Bold" panose="020B0604020202020204" charset="0"/>
              </a:rPr>
              <a:t>To optimize hospital performance, this project engineers </a:t>
            </a:r>
          </a:p>
          <a:p>
            <a:r>
              <a:rPr lang="en-US" sz="2800" b="1" dirty="0">
                <a:solidFill>
                  <a:schemeClr val="bg1"/>
                </a:solidFill>
                <a:latin typeface="Poppins Semi-Bold" panose="020B0604020202020204" charset="0"/>
                <a:cs typeface="Poppins Semi-Bold" panose="020B0604020202020204" charset="0"/>
              </a:rPr>
              <a:t>a robust pipeline to clean clinical records, model relational </a:t>
            </a:r>
          </a:p>
          <a:p>
            <a:r>
              <a:rPr lang="en-US" sz="2800" b="1" dirty="0">
                <a:solidFill>
                  <a:schemeClr val="bg1"/>
                </a:solidFill>
                <a:latin typeface="Poppins Semi-Bold" panose="020B0604020202020204" charset="0"/>
                <a:cs typeface="Poppins Semi-Bold" panose="020B0604020202020204" charset="0"/>
              </a:rPr>
              <a:t>data, and analyze patient readmission and cost metrics.</a:t>
            </a:r>
            <a:endParaRPr lang="en-IN" sz="2800" b="1" dirty="0">
              <a:solidFill>
                <a:schemeClr val="bg1"/>
              </a:solidFill>
              <a:latin typeface="Poppins Semi-Bold" panose="020B0604020202020204" charset="0"/>
              <a:cs typeface="Poppins Semi-Bol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73414" y="8665726"/>
            <a:ext cx="8605745" cy="6584448"/>
            <a:chOff x="0" y="0"/>
            <a:chExt cx="106231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2314" cy="812800"/>
            </a:xfrm>
            <a:custGeom>
              <a:avLst/>
              <a:gdLst/>
              <a:ahLst/>
              <a:cxnLst/>
              <a:rect l="l" t="t" r="r" b="b"/>
              <a:pathLst>
                <a:path w="1062314" h="812800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09600" y="191892"/>
            <a:ext cx="550277" cy="539637"/>
          </a:xfrm>
          <a:custGeom>
            <a:avLst/>
            <a:gdLst/>
            <a:ahLst/>
            <a:cxnLst/>
            <a:rect l="l" t="t" r="r" b="b"/>
            <a:pathLst>
              <a:path w="321677" h="382948">
                <a:moveTo>
                  <a:pt x="0" y="0"/>
                </a:moveTo>
                <a:lnTo>
                  <a:pt x="321677" y="0"/>
                </a:lnTo>
                <a:lnTo>
                  <a:pt x="321677" y="382948"/>
                </a:lnTo>
                <a:lnTo>
                  <a:pt x="0" y="382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406613" y="286281"/>
            <a:ext cx="871457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>
                <a:solidFill>
                  <a:srgbClr val="53C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Poppins"/>
              </a:rPr>
              <a:t>Patient Outcomes &amp; Readmissions</a:t>
            </a:r>
            <a:endParaRPr lang="en-IN" sz="3200" dirty="0"/>
          </a:p>
        </p:txBody>
      </p:sp>
      <p:grpSp>
        <p:nvGrpSpPr>
          <p:cNvPr id="8" name="Group 8"/>
          <p:cNvGrpSpPr/>
          <p:nvPr/>
        </p:nvGrpSpPr>
        <p:grpSpPr>
          <a:xfrm>
            <a:off x="14945846" y="8665726"/>
            <a:ext cx="8605745" cy="6584448"/>
            <a:chOff x="0" y="0"/>
            <a:chExt cx="1062314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2314" cy="812800"/>
            </a:xfrm>
            <a:custGeom>
              <a:avLst/>
              <a:gdLst/>
              <a:ahLst/>
              <a:cxnLst/>
              <a:rect l="l" t="t" r="r" b="b"/>
              <a:pathLst>
                <a:path w="1062314" h="812800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21591" y="1087370"/>
            <a:ext cx="8183576" cy="8250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444"/>
              </a:lnSpc>
            </a:pPr>
            <a:r>
              <a:rPr lang="en-US" sz="2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End-to-End Data Engineering: </a:t>
            </a:r>
            <a:r>
              <a:rPr lang="en-US" sz="21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Successfully architected a complete pipeline that automates the transformation of fragmented clinical CSVs into a high-performance PostgreSQL relational database.</a:t>
            </a:r>
          </a:p>
          <a:p>
            <a:pPr lvl="0">
              <a:lnSpc>
                <a:spcPts val="3444"/>
              </a:lnSpc>
            </a:pPr>
            <a:endParaRPr lang="en-US" sz="21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lnSpc>
                <a:spcPts val="3444"/>
              </a:lnSpc>
            </a:pPr>
            <a:r>
              <a:rPr lang="en-US" sz="2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Operational Quality Metrics: </a:t>
            </a:r>
            <a:r>
              <a:rPr lang="en-US" sz="21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Developed a sophisticated tracking system for 30-day patient readmissions using SQL window functions, providing hospital leadership with a direct measure of care quality and discharge effectiveness.</a:t>
            </a:r>
          </a:p>
          <a:p>
            <a:pPr lvl="0">
              <a:lnSpc>
                <a:spcPts val="3444"/>
              </a:lnSpc>
            </a:pPr>
            <a:endParaRPr lang="en-US" sz="21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lnSpc>
                <a:spcPts val="3444"/>
              </a:lnSpc>
            </a:pPr>
            <a:r>
              <a:rPr lang="en-US" sz="2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Financial Risk Identification: </a:t>
            </a:r>
            <a:r>
              <a:rPr lang="en-US" sz="21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Delivered deep-dive analytics into payer coverage gaps and procedure costs, uncovering trends that allow for better revenue cycle management and insurance contract optimization.</a:t>
            </a:r>
          </a:p>
          <a:p>
            <a:pPr lvl="0">
              <a:lnSpc>
                <a:spcPts val="3444"/>
              </a:lnSpc>
            </a:pPr>
            <a:endParaRPr lang="en-US" sz="21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>
              <a:lnSpc>
                <a:spcPts val="3444"/>
              </a:lnSpc>
            </a:pPr>
            <a:r>
              <a:rPr lang="en-US" sz="2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Scalable Business Intelligence: </a:t>
            </a:r>
            <a:r>
              <a:rPr lang="en-US" sz="21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Built a dynamic Power BI environment that replaces static reporting with interactive, real-time insights, enabling data-driven decision-making across clinical and administrative departments.</a:t>
            </a:r>
            <a:endParaRPr lang="en-US" sz="2100" u="none" strike="noStrike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982200" y="2314225"/>
            <a:ext cx="3586148" cy="2798096"/>
            <a:chOff x="0" y="0"/>
            <a:chExt cx="944500" cy="7369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44500" cy="736947"/>
            </a:xfrm>
            <a:custGeom>
              <a:avLst/>
              <a:gdLst/>
              <a:ahLst/>
              <a:cxnLst/>
              <a:rect l="l" t="t" r="r" b="b"/>
              <a:pathLst>
                <a:path w="944500" h="736947">
                  <a:moveTo>
                    <a:pt x="28065" y="0"/>
                  </a:moveTo>
                  <a:lnTo>
                    <a:pt x="916435" y="0"/>
                  </a:lnTo>
                  <a:cubicBezTo>
                    <a:pt x="931935" y="0"/>
                    <a:pt x="944500" y="12565"/>
                    <a:pt x="944500" y="28065"/>
                  </a:cubicBezTo>
                  <a:lnTo>
                    <a:pt x="944500" y="708882"/>
                  </a:lnTo>
                  <a:cubicBezTo>
                    <a:pt x="944500" y="724382"/>
                    <a:pt x="931935" y="736947"/>
                    <a:pt x="916435" y="736947"/>
                  </a:cubicBezTo>
                  <a:lnTo>
                    <a:pt x="28065" y="736947"/>
                  </a:lnTo>
                  <a:cubicBezTo>
                    <a:pt x="12565" y="736947"/>
                    <a:pt x="0" y="724382"/>
                    <a:pt x="0" y="708882"/>
                  </a:cubicBezTo>
                  <a:lnTo>
                    <a:pt x="0" y="28065"/>
                  </a:lnTo>
                  <a:cubicBezTo>
                    <a:pt x="0" y="12565"/>
                    <a:pt x="12565" y="0"/>
                    <a:pt x="28065" y="0"/>
                  </a:cubicBez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44500" cy="775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982200" y="5215986"/>
            <a:ext cx="3586148" cy="2798096"/>
            <a:chOff x="0" y="0"/>
            <a:chExt cx="944500" cy="73694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44500" cy="736947"/>
            </a:xfrm>
            <a:custGeom>
              <a:avLst/>
              <a:gdLst/>
              <a:ahLst/>
              <a:cxnLst/>
              <a:rect l="l" t="t" r="r" b="b"/>
              <a:pathLst>
                <a:path w="944500" h="736947">
                  <a:moveTo>
                    <a:pt x="28065" y="0"/>
                  </a:moveTo>
                  <a:lnTo>
                    <a:pt x="916435" y="0"/>
                  </a:lnTo>
                  <a:cubicBezTo>
                    <a:pt x="931935" y="0"/>
                    <a:pt x="944500" y="12565"/>
                    <a:pt x="944500" y="28065"/>
                  </a:cubicBezTo>
                  <a:lnTo>
                    <a:pt x="944500" y="708882"/>
                  </a:lnTo>
                  <a:cubicBezTo>
                    <a:pt x="944500" y="724382"/>
                    <a:pt x="931935" y="736947"/>
                    <a:pt x="916435" y="736947"/>
                  </a:cubicBezTo>
                  <a:lnTo>
                    <a:pt x="28065" y="736947"/>
                  </a:lnTo>
                  <a:cubicBezTo>
                    <a:pt x="12565" y="736947"/>
                    <a:pt x="0" y="724382"/>
                    <a:pt x="0" y="708882"/>
                  </a:cubicBezTo>
                  <a:lnTo>
                    <a:pt x="0" y="28065"/>
                  </a:lnTo>
                  <a:cubicBezTo>
                    <a:pt x="0" y="12565"/>
                    <a:pt x="12565" y="0"/>
                    <a:pt x="28065" y="0"/>
                  </a:cubicBez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944500" cy="775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1281894" y="2831025"/>
            <a:ext cx="986759" cy="848613"/>
          </a:xfrm>
          <a:custGeom>
            <a:avLst/>
            <a:gdLst/>
            <a:ahLst/>
            <a:cxnLst/>
            <a:rect l="l" t="t" r="r" b="b"/>
            <a:pathLst>
              <a:path w="986759" h="848613">
                <a:moveTo>
                  <a:pt x="0" y="0"/>
                </a:moveTo>
                <a:lnTo>
                  <a:pt x="986759" y="0"/>
                </a:lnTo>
                <a:lnTo>
                  <a:pt x="986759" y="848613"/>
                </a:lnTo>
                <a:lnTo>
                  <a:pt x="0" y="848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TextBox 20"/>
          <p:cNvSpPr txBox="1"/>
          <p:nvPr/>
        </p:nvSpPr>
        <p:spPr>
          <a:xfrm>
            <a:off x="10610035" y="3502356"/>
            <a:ext cx="2555891" cy="1211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220"/>
              </a:lnSpc>
              <a:spcBef>
                <a:spcPct val="0"/>
              </a:spcBef>
            </a:pPr>
            <a:endParaRPr lang="en-US" sz="2300" b="1" dirty="0">
              <a:solidFill>
                <a:srgbClr val="11263D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 lvl="0" algn="ctr">
              <a:lnSpc>
                <a:spcPts val="322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11263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End-to-End Data Engineering</a:t>
            </a:r>
            <a:endParaRPr lang="en-US" sz="2300" b="1" u="none" strike="noStrike" dirty="0">
              <a:solidFill>
                <a:srgbClr val="11263D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497327" y="6726583"/>
            <a:ext cx="2555891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22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11263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Financial Risk Identification: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3679806" y="2314225"/>
            <a:ext cx="3586148" cy="2798096"/>
            <a:chOff x="0" y="0"/>
            <a:chExt cx="944500" cy="73694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44500" cy="736947"/>
            </a:xfrm>
            <a:custGeom>
              <a:avLst/>
              <a:gdLst/>
              <a:ahLst/>
              <a:cxnLst/>
              <a:rect l="l" t="t" r="r" b="b"/>
              <a:pathLst>
                <a:path w="944500" h="736947">
                  <a:moveTo>
                    <a:pt x="28065" y="0"/>
                  </a:moveTo>
                  <a:lnTo>
                    <a:pt x="916435" y="0"/>
                  </a:lnTo>
                  <a:cubicBezTo>
                    <a:pt x="931935" y="0"/>
                    <a:pt x="944500" y="12565"/>
                    <a:pt x="944500" y="28065"/>
                  </a:cubicBezTo>
                  <a:lnTo>
                    <a:pt x="944500" y="708882"/>
                  </a:lnTo>
                  <a:cubicBezTo>
                    <a:pt x="944500" y="724382"/>
                    <a:pt x="931935" y="736947"/>
                    <a:pt x="916435" y="736947"/>
                  </a:cubicBezTo>
                  <a:lnTo>
                    <a:pt x="28065" y="736947"/>
                  </a:lnTo>
                  <a:cubicBezTo>
                    <a:pt x="12565" y="736947"/>
                    <a:pt x="0" y="724382"/>
                    <a:pt x="0" y="708882"/>
                  </a:cubicBezTo>
                  <a:lnTo>
                    <a:pt x="0" y="28065"/>
                  </a:lnTo>
                  <a:cubicBezTo>
                    <a:pt x="0" y="12565"/>
                    <a:pt x="12565" y="0"/>
                    <a:pt x="28065" y="0"/>
                  </a:cubicBez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44500" cy="775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679806" y="5215986"/>
            <a:ext cx="3586148" cy="2798096"/>
            <a:chOff x="0" y="0"/>
            <a:chExt cx="944500" cy="73694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44500" cy="736947"/>
            </a:xfrm>
            <a:custGeom>
              <a:avLst/>
              <a:gdLst/>
              <a:ahLst/>
              <a:cxnLst/>
              <a:rect l="l" t="t" r="r" b="b"/>
              <a:pathLst>
                <a:path w="944500" h="736947">
                  <a:moveTo>
                    <a:pt x="28065" y="0"/>
                  </a:moveTo>
                  <a:lnTo>
                    <a:pt x="916435" y="0"/>
                  </a:lnTo>
                  <a:cubicBezTo>
                    <a:pt x="931935" y="0"/>
                    <a:pt x="944500" y="12565"/>
                    <a:pt x="944500" y="28065"/>
                  </a:cubicBezTo>
                  <a:lnTo>
                    <a:pt x="944500" y="708882"/>
                  </a:lnTo>
                  <a:cubicBezTo>
                    <a:pt x="944500" y="724382"/>
                    <a:pt x="931935" y="736947"/>
                    <a:pt x="916435" y="736947"/>
                  </a:cubicBezTo>
                  <a:lnTo>
                    <a:pt x="28065" y="736947"/>
                  </a:lnTo>
                  <a:cubicBezTo>
                    <a:pt x="12565" y="736947"/>
                    <a:pt x="0" y="724382"/>
                    <a:pt x="0" y="708882"/>
                  </a:cubicBezTo>
                  <a:lnTo>
                    <a:pt x="0" y="28065"/>
                  </a:lnTo>
                  <a:cubicBezTo>
                    <a:pt x="0" y="12565"/>
                    <a:pt x="12565" y="0"/>
                    <a:pt x="28065" y="0"/>
                  </a:cubicBez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944500" cy="775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194933" y="3918191"/>
            <a:ext cx="2555891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22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11263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Operational Quality Metrics: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905888" y="6698452"/>
            <a:ext cx="3133983" cy="79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22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11263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Scalable Business Intelligence:</a:t>
            </a:r>
          </a:p>
        </p:txBody>
      </p:sp>
      <p:sp>
        <p:nvSpPr>
          <p:cNvPr id="30" name="Freeform 30"/>
          <p:cNvSpPr/>
          <p:nvPr/>
        </p:nvSpPr>
        <p:spPr>
          <a:xfrm>
            <a:off x="15160854" y="5668769"/>
            <a:ext cx="624052" cy="854865"/>
          </a:xfrm>
          <a:custGeom>
            <a:avLst/>
            <a:gdLst/>
            <a:ahLst/>
            <a:cxnLst/>
            <a:rect l="l" t="t" r="r" b="b"/>
            <a:pathLst>
              <a:path w="624052" h="854865">
                <a:moveTo>
                  <a:pt x="0" y="0"/>
                </a:moveTo>
                <a:lnTo>
                  <a:pt x="624051" y="0"/>
                </a:lnTo>
                <a:lnTo>
                  <a:pt x="624051" y="854865"/>
                </a:lnTo>
                <a:lnTo>
                  <a:pt x="0" y="8548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1" name="Freeform 31"/>
          <p:cNvSpPr/>
          <p:nvPr/>
        </p:nvSpPr>
        <p:spPr>
          <a:xfrm>
            <a:off x="11294960" y="5668769"/>
            <a:ext cx="960628" cy="943162"/>
          </a:xfrm>
          <a:custGeom>
            <a:avLst/>
            <a:gdLst/>
            <a:ahLst/>
            <a:cxnLst/>
            <a:rect l="l" t="t" r="r" b="b"/>
            <a:pathLst>
              <a:path w="960628" h="943162">
                <a:moveTo>
                  <a:pt x="0" y="0"/>
                </a:moveTo>
                <a:lnTo>
                  <a:pt x="960628" y="0"/>
                </a:lnTo>
                <a:lnTo>
                  <a:pt x="960628" y="943162"/>
                </a:lnTo>
                <a:lnTo>
                  <a:pt x="0" y="9431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2" name="Freeform 32"/>
          <p:cNvSpPr/>
          <p:nvPr/>
        </p:nvSpPr>
        <p:spPr>
          <a:xfrm>
            <a:off x="15043734" y="2872845"/>
            <a:ext cx="858291" cy="806794"/>
          </a:xfrm>
          <a:custGeom>
            <a:avLst/>
            <a:gdLst/>
            <a:ahLst/>
            <a:cxnLst/>
            <a:rect l="l" t="t" r="r" b="b"/>
            <a:pathLst>
              <a:path w="858291" h="806794">
                <a:moveTo>
                  <a:pt x="0" y="0"/>
                </a:moveTo>
                <a:lnTo>
                  <a:pt x="858291" y="0"/>
                </a:lnTo>
                <a:lnTo>
                  <a:pt x="858291" y="806793"/>
                </a:lnTo>
                <a:lnTo>
                  <a:pt x="0" y="8067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9920" y="645752"/>
            <a:ext cx="321677" cy="382948"/>
          </a:xfrm>
          <a:custGeom>
            <a:avLst/>
            <a:gdLst/>
            <a:ahLst/>
            <a:cxnLst/>
            <a:rect l="l" t="t" r="r" b="b"/>
            <a:pathLst>
              <a:path w="321677" h="382948">
                <a:moveTo>
                  <a:pt x="0" y="0"/>
                </a:moveTo>
                <a:lnTo>
                  <a:pt x="321677" y="0"/>
                </a:lnTo>
                <a:lnTo>
                  <a:pt x="321677" y="382948"/>
                </a:lnTo>
                <a:lnTo>
                  <a:pt x="0" y="382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5100863"/>
            <a:ext cx="18287999" cy="4802073"/>
            <a:chOff x="0" y="0"/>
            <a:chExt cx="3033341" cy="12647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33341" cy="1264744"/>
            </a:xfrm>
            <a:custGeom>
              <a:avLst/>
              <a:gdLst/>
              <a:ahLst/>
              <a:cxnLst/>
              <a:rect l="l" t="t" r="r" b="b"/>
              <a:pathLst>
                <a:path w="3033341" h="1264744">
                  <a:moveTo>
                    <a:pt x="0" y="0"/>
                  </a:moveTo>
                  <a:lnTo>
                    <a:pt x="3033341" y="0"/>
                  </a:lnTo>
                  <a:lnTo>
                    <a:pt x="3033341" y="1264744"/>
                  </a:lnTo>
                  <a:lnTo>
                    <a:pt x="0" y="1264744"/>
                  </a:ln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033341" cy="1302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9175596" y="7501900"/>
            <a:ext cx="368617" cy="368617"/>
          </a:xfrm>
          <a:custGeom>
            <a:avLst/>
            <a:gdLst/>
            <a:ahLst/>
            <a:cxnLst/>
            <a:rect l="l" t="t" r="r" b="b"/>
            <a:pathLst>
              <a:path w="368617" h="368617">
                <a:moveTo>
                  <a:pt x="0" y="0"/>
                </a:moveTo>
                <a:lnTo>
                  <a:pt x="368617" y="0"/>
                </a:lnTo>
                <a:lnTo>
                  <a:pt x="368617" y="368617"/>
                </a:lnTo>
                <a:lnTo>
                  <a:pt x="0" y="368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>
            <a:off x="9186642" y="5701215"/>
            <a:ext cx="346525" cy="441178"/>
          </a:xfrm>
          <a:custGeom>
            <a:avLst/>
            <a:gdLst/>
            <a:ahLst/>
            <a:cxnLst/>
            <a:rect l="l" t="t" r="r" b="b"/>
            <a:pathLst>
              <a:path w="346525" h="441178">
                <a:moveTo>
                  <a:pt x="0" y="0"/>
                </a:moveTo>
                <a:lnTo>
                  <a:pt x="346525" y="0"/>
                </a:lnTo>
                <a:lnTo>
                  <a:pt x="346525" y="441178"/>
                </a:lnTo>
                <a:lnTo>
                  <a:pt x="0" y="4411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Freeform 28"/>
          <p:cNvSpPr/>
          <p:nvPr/>
        </p:nvSpPr>
        <p:spPr>
          <a:xfrm>
            <a:off x="9148222" y="6689547"/>
            <a:ext cx="423365" cy="302177"/>
          </a:xfrm>
          <a:custGeom>
            <a:avLst/>
            <a:gdLst/>
            <a:ahLst/>
            <a:cxnLst/>
            <a:rect l="l" t="t" r="r" b="b"/>
            <a:pathLst>
              <a:path w="423365" h="302177">
                <a:moveTo>
                  <a:pt x="0" y="0"/>
                </a:moveTo>
                <a:lnTo>
                  <a:pt x="423365" y="0"/>
                </a:lnTo>
                <a:lnTo>
                  <a:pt x="423365" y="302177"/>
                </a:lnTo>
                <a:lnTo>
                  <a:pt x="0" y="3021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9" name="Freeform 29"/>
          <p:cNvSpPr/>
          <p:nvPr/>
        </p:nvSpPr>
        <p:spPr>
          <a:xfrm>
            <a:off x="9186642" y="8319683"/>
            <a:ext cx="394627" cy="372669"/>
          </a:xfrm>
          <a:custGeom>
            <a:avLst/>
            <a:gdLst/>
            <a:ahLst/>
            <a:cxnLst/>
            <a:rect l="l" t="t" r="r" b="b"/>
            <a:pathLst>
              <a:path w="394627" h="372669">
                <a:moveTo>
                  <a:pt x="0" y="0"/>
                </a:moveTo>
                <a:lnTo>
                  <a:pt x="394627" y="0"/>
                </a:lnTo>
                <a:lnTo>
                  <a:pt x="394627" y="372668"/>
                </a:lnTo>
                <a:lnTo>
                  <a:pt x="0" y="3726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0" name="TextBox 30"/>
          <p:cNvSpPr txBox="1"/>
          <p:nvPr/>
        </p:nvSpPr>
        <p:spPr>
          <a:xfrm>
            <a:off x="1729123" y="703622"/>
            <a:ext cx="3206416" cy="273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79"/>
              </a:lnSpc>
            </a:pPr>
            <a:r>
              <a:rPr lang="en-US" sz="1999" spc="16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007784" y="8266393"/>
            <a:ext cx="5471653" cy="42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0"/>
              </a:lnSpc>
              <a:spcBef>
                <a:spcPct val="0"/>
              </a:spcBef>
            </a:pPr>
            <a:r>
              <a:rPr lang="en-US" sz="2100" u="none" strike="noStrike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+</a:t>
            </a:r>
            <a:r>
              <a:rPr lang="en-US" sz="2100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919033344102</a:t>
            </a:r>
            <a:endParaRPr lang="en-US" sz="2100" u="none" strike="noStrike" dirty="0">
              <a:solidFill>
                <a:srgbClr val="22222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007784" y="7416080"/>
            <a:ext cx="8127816" cy="42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590"/>
              </a:lnSpc>
              <a:spcBef>
                <a:spcPct val="0"/>
              </a:spcBef>
            </a:pPr>
            <a:r>
              <a:rPr lang="en-US" sz="2100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  <a:hlinkClick r:id="rId12"/>
              </a:rPr>
              <a:t>https://www.linkedin.com/in/arpita-parmar-b70476348/</a:t>
            </a:r>
            <a:endParaRPr lang="en-US" sz="2100" u="none" strike="noStrike" dirty="0">
              <a:solidFill>
                <a:srgbClr val="22222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007784" y="6565766"/>
            <a:ext cx="4870369" cy="42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1"/>
              </a:lnSpc>
              <a:spcBef>
                <a:spcPct val="0"/>
              </a:spcBef>
            </a:pPr>
            <a:r>
              <a:rPr lang="en-US" sz="2100" u="none" strike="noStrike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  <a:hlinkClick r:id="rId13"/>
              </a:rPr>
              <a:t>arpitaparmar548@gmai.com</a:t>
            </a:r>
            <a:endParaRPr lang="en-US" sz="2100" u="none" strike="noStrike" dirty="0">
              <a:solidFill>
                <a:srgbClr val="22222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0007784" y="5651675"/>
            <a:ext cx="6235332" cy="425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590"/>
              </a:lnSpc>
              <a:spcBef>
                <a:spcPct val="0"/>
              </a:spcBef>
            </a:pPr>
            <a:r>
              <a:rPr lang="en-US" sz="2100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  <a:hlinkClick r:id="rId14"/>
              </a:rPr>
              <a:t>https://github.com/arpitaparmar1</a:t>
            </a:r>
            <a:endParaRPr lang="en-US" sz="2100" u="none" strike="noStrike" dirty="0">
              <a:solidFill>
                <a:srgbClr val="22222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8979834" y="2090076"/>
            <a:ext cx="7099116" cy="2429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70"/>
              </a:lnSpc>
              <a:spcBef>
                <a:spcPct val="0"/>
              </a:spcBef>
            </a:pPr>
            <a:r>
              <a:rPr lang="en-US" sz="7496" b="1" u="none" strike="noStrik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Get In Touch With Us</a:t>
            </a:r>
          </a:p>
        </p:txBody>
      </p:sp>
      <p:sp>
        <p:nvSpPr>
          <p:cNvPr id="38" name="Freeform 2">
            <a:extLst>
              <a:ext uri="{FF2B5EF4-FFF2-40B4-BE49-F238E27FC236}">
                <a16:creationId xmlns:a16="http://schemas.microsoft.com/office/drawing/2014/main" id="{8773C984-BB94-7B1C-5AE0-83A2EFC8A82A}"/>
              </a:ext>
            </a:extLst>
          </p:cNvPr>
          <p:cNvSpPr/>
          <p:nvPr/>
        </p:nvSpPr>
        <p:spPr>
          <a:xfrm>
            <a:off x="2438400" y="1139276"/>
            <a:ext cx="3363548" cy="4004224"/>
          </a:xfrm>
          <a:custGeom>
            <a:avLst/>
            <a:gdLst/>
            <a:ahLst/>
            <a:cxnLst/>
            <a:rect l="l" t="t" r="r" b="b"/>
            <a:pathLst>
              <a:path w="3363548" h="4004224">
                <a:moveTo>
                  <a:pt x="0" y="0"/>
                </a:moveTo>
                <a:lnTo>
                  <a:pt x="3363549" y="0"/>
                </a:lnTo>
                <a:lnTo>
                  <a:pt x="3363549" y="4004224"/>
                </a:lnTo>
                <a:lnTo>
                  <a:pt x="0" y="4004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9920" y="645752"/>
            <a:ext cx="321677" cy="382948"/>
          </a:xfrm>
          <a:custGeom>
            <a:avLst/>
            <a:gdLst/>
            <a:ahLst/>
            <a:cxnLst/>
            <a:rect l="l" t="t" r="r" b="b"/>
            <a:pathLst>
              <a:path w="321677" h="382948">
                <a:moveTo>
                  <a:pt x="0" y="0"/>
                </a:moveTo>
                <a:lnTo>
                  <a:pt x="321677" y="0"/>
                </a:lnTo>
                <a:lnTo>
                  <a:pt x="321677" y="382948"/>
                </a:lnTo>
                <a:lnTo>
                  <a:pt x="0" y="382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676400" y="725827"/>
            <a:ext cx="4290677" cy="245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79"/>
              </a:lnSpc>
            </a:pPr>
            <a:r>
              <a:rPr lang="en-US" sz="1200" spc="16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Clinical Intelligence &amp; Cost Pipeline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86155" y="1539240"/>
            <a:ext cx="13872845" cy="7795260"/>
            <a:chOff x="0" y="0"/>
            <a:chExt cx="2351840" cy="14580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51840" cy="1458041"/>
            </a:xfrm>
            <a:custGeom>
              <a:avLst/>
              <a:gdLst/>
              <a:ahLst/>
              <a:cxnLst/>
              <a:rect l="l" t="t" r="r" b="b"/>
              <a:pathLst>
                <a:path w="2351840" h="1458041">
                  <a:moveTo>
                    <a:pt x="27049" y="0"/>
                  </a:moveTo>
                  <a:lnTo>
                    <a:pt x="2324791" y="0"/>
                  </a:lnTo>
                  <a:cubicBezTo>
                    <a:pt x="2339729" y="0"/>
                    <a:pt x="2351840" y="12110"/>
                    <a:pt x="2351840" y="27049"/>
                  </a:cubicBezTo>
                  <a:lnTo>
                    <a:pt x="2351840" y="1430992"/>
                  </a:lnTo>
                  <a:cubicBezTo>
                    <a:pt x="2351840" y="1445931"/>
                    <a:pt x="2339729" y="1458041"/>
                    <a:pt x="2324791" y="1458041"/>
                  </a:cubicBezTo>
                  <a:lnTo>
                    <a:pt x="27049" y="1458041"/>
                  </a:lnTo>
                  <a:cubicBezTo>
                    <a:pt x="12110" y="1458041"/>
                    <a:pt x="0" y="1445931"/>
                    <a:pt x="0" y="1430992"/>
                  </a:cubicBezTo>
                  <a:lnTo>
                    <a:pt x="0" y="27049"/>
                  </a:lnTo>
                  <a:cubicBezTo>
                    <a:pt x="0" y="12110"/>
                    <a:pt x="12110" y="0"/>
                    <a:pt x="27049" y="0"/>
                  </a:cubicBezTo>
                  <a:close/>
                </a:path>
              </a:pathLst>
            </a:custGeom>
            <a:solidFill>
              <a:srgbClr val="53C89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2351840" cy="1429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3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465572" y="2682508"/>
            <a:ext cx="9241028" cy="1098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Automated the ETL (Extract, Transform, Load) process by standardizing date-time formats, handling missing clinical codes, and cleaning string data for over six healthcare datasets.</a:t>
            </a:r>
            <a:endParaRPr lang="en-US" sz="2100" u="none" dirty="0">
              <a:solidFill>
                <a:srgbClr val="22222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01117" y="2670581"/>
            <a:ext cx="4011694" cy="379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000" b="1" dirty="0">
                <a:solidFill>
                  <a:srgbClr val="11263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Python (Pandas &amp; NumPy):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9397" y="1562100"/>
            <a:ext cx="7112283" cy="86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25"/>
              </a:lnSpc>
            </a:pPr>
            <a:r>
              <a:rPr lang="en-US" sz="2400" b="1" dirty="0">
                <a:solidFill>
                  <a:srgbClr val="0F3157"/>
                </a:solidFill>
                <a:latin typeface="Poppins Bold"/>
                <a:ea typeface="Poppins Bold"/>
                <a:cs typeface="Poppins Bold"/>
                <a:sym typeface="Poppins Bold"/>
              </a:rPr>
              <a:t>Technical Architecture &amp; Tooling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5132848" y="8120191"/>
            <a:ext cx="8605745" cy="6584448"/>
            <a:chOff x="0" y="0"/>
            <a:chExt cx="1062314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62314" cy="812800"/>
            </a:xfrm>
            <a:custGeom>
              <a:avLst/>
              <a:gdLst/>
              <a:ahLst/>
              <a:cxnLst/>
              <a:rect l="l" t="t" r="r" b="b"/>
              <a:pathLst>
                <a:path w="1062314" h="812800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945846" y="8120191"/>
            <a:ext cx="8605745" cy="6584448"/>
            <a:chOff x="0" y="0"/>
            <a:chExt cx="1062314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62314" cy="812800"/>
            </a:xfrm>
            <a:custGeom>
              <a:avLst/>
              <a:gdLst/>
              <a:ahLst/>
              <a:cxnLst/>
              <a:rect l="l" t="t" r="r" b="b"/>
              <a:pathLst>
                <a:path w="1062314" h="812800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C206369-049A-DFCE-1A92-CBD43C3F22FF}"/>
              </a:ext>
            </a:extLst>
          </p:cNvPr>
          <p:cNvSpPr txBox="1"/>
          <p:nvPr/>
        </p:nvSpPr>
        <p:spPr>
          <a:xfrm>
            <a:off x="1321260" y="4523741"/>
            <a:ext cx="1434084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20"/>
              </a:lnSpc>
            </a:pPr>
            <a:r>
              <a:rPr lang="en-US" sz="2000" b="1" dirty="0">
                <a:solidFill>
                  <a:srgbClr val="11263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PostgreSQL: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B85B2D-4CB8-69C5-B81C-1EF660B66A0A}"/>
              </a:ext>
            </a:extLst>
          </p:cNvPr>
          <p:cNvSpPr txBox="1"/>
          <p:nvPr/>
        </p:nvSpPr>
        <p:spPr>
          <a:xfrm>
            <a:off x="5412811" y="4390868"/>
            <a:ext cx="8988989" cy="1562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Engineered a robust relational database schema, implementing primary/foreign key constraints and utilizing advanced window functions to calculate complex KPIs like 30-day patient readmission rates.</a:t>
            </a:r>
            <a:endParaRPr lang="en-US" sz="2100" u="none" dirty="0">
              <a:solidFill>
                <a:srgbClr val="22222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4601B1-71C7-1B11-08FE-01DBB9F8822B}"/>
              </a:ext>
            </a:extLst>
          </p:cNvPr>
          <p:cNvSpPr txBox="1"/>
          <p:nvPr/>
        </p:nvSpPr>
        <p:spPr>
          <a:xfrm>
            <a:off x="1379397" y="6433231"/>
            <a:ext cx="14340840" cy="4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20"/>
              </a:lnSpc>
            </a:pPr>
            <a:r>
              <a:rPr lang="en-US" sz="2000" b="1">
                <a:solidFill>
                  <a:srgbClr val="11263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Power BI:</a:t>
            </a:r>
            <a:endParaRPr lang="en-US" sz="2000" b="1" dirty="0">
              <a:solidFill>
                <a:srgbClr val="11263D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68BC13-6AFB-3584-1E84-520D8FD7177B}"/>
              </a:ext>
            </a:extLst>
          </p:cNvPr>
          <p:cNvSpPr txBox="1"/>
          <p:nvPr/>
        </p:nvSpPr>
        <p:spPr>
          <a:xfrm>
            <a:off x="5412811" y="6580984"/>
            <a:ext cx="8836589" cy="1190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Developed an interactive executive dashboard to visualize encounter trends, payer coverage gaps, and departmental cost distributions for data-driven hospital administration.</a:t>
            </a:r>
            <a:endParaRPr lang="en-US" sz="2100" u="none" dirty="0">
              <a:solidFill>
                <a:srgbClr val="22222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Freeform 2">
            <a:extLst>
              <a:ext uri="{FF2B5EF4-FFF2-40B4-BE49-F238E27FC236}">
                <a16:creationId xmlns:a16="http://schemas.microsoft.com/office/drawing/2014/main" id="{81F6C139-A191-395E-05B9-FC6F4901D54A}"/>
              </a:ext>
            </a:extLst>
          </p:cNvPr>
          <p:cNvSpPr/>
          <p:nvPr/>
        </p:nvSpPr>
        <p:spPr>
          <a:xfrm>
            <a:off x="15761582" y="7029710"/>
            <a:ext cx="1987579" cy="2304790"/>
          </a:xfrm>
          <a:custGeom>
            <a:avLst/>
            <a:gdLst/>
            <a:ahLst/>
            <a:cxnLst/>
            <a:rect l="l" t="t" r="r" b="b"/>
            <a:pathLst>
              <a:path w="3363548" h="4004224">
                <a:moveTo>
                  <a:pt x="0" y="0"/>
                </a:moveTo>
                <a:lnTo>
                  <a:pt x="3363549" y="0"/>
                </a:lnTo>
                <a:lnTo>
                  <a:pt x="3363549" y="4004224"/>
                </a:lnTo>
                <a:lnTo>
                  <a:pt x="0" y="4004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95DB8-C5A5-1069-8910-99ABC798D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EB39D3EB-F33E-F95E-4FDE-8D8C4C0104E4}"/>
              </a:ext>
            </a:extLst>
          </p:cNvPr>
          <p:cNvGrpSpPr/>
          <p:nvPr/>
        </p:nvGrpSpPr>
        <p:grpSpPr>
          <a:xfrm>
            <a:off x="-5273414" y="8665726"/>
            <a:ext cx="8605745" cy="6584448"/>
            <a:chOff x="0" y="0"/>
            <a:chExt cx="1062314" cy="8128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631333E-CE04-732D-CADB-F657F4045345}"/>
                </a:ext>
              </a:extLst>
            </p:cNvPr>
            <p:cNvSpPr/>
            <p:nvPr/>
          </p:nvSpPr>
          <p:spPr>
            <a:xfrm>
              <a:off x="0" y="0"/>
              <a:ext cx="1062314" cy="812800"/>
            </a:xfrm>
            <a:custGeom>
              <a:avLst/>
              <a:gdLst/>
              <a:ahLst/>
              <a:cxnLst/>
              <a:rect l="l" t="t" r="r" b="b"/>
              <a:pathLst>
                <a:path w="1062314" h="812800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2613AFB-96B0-458A-78AC-BF0530CACB8A}"/>
                </a:ext>
              </a:extLst>
            </p:cNvPr>
            <p:cNvSpPr txBox="1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F1413553-397B-CF7A-4607-5C822E264BB3}"/>
              </a:ext>
            </a:extLst>
          </p:cNvPr>
          <p:cNvGrpSpPr/>
          <p:nvPr/>
        </p:nvGrpSpPr>
        <p:grpSpPr>
          <a:xfrm>
            <a:off x="14945846" y="8665726"/>
            <a:ext cx="8605745" cy="6584448"/>
            <a:chOff x="0" y="0"/>
            <a:chExt cx="1062314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7933068-53C2-6C8C-0665-9FF26EC1CDDD}"/>
                </a:ext>
              </a:extLst>
            </p:cNvPr>
            <p:cNvSpPr/>
            <p:nvPr/>
          </p:nvSpPr>
          <p:spPr>
            <a:xfrm>
              <a:off x="0" y="0"/>
              <a:ext cx="1062314" cy="812800"/>
            </a:xfrm>
            <a:custGeom>
              <a:avLst/>
              <a:gdLst/>
              <a:ahLst/>
              <a:cxnLst/>
              <a:rect l="l" t="t" r="r" b="b"/>
              <a:pathLst>
                <a:path w="1062314" h="812800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1B8530F-7835-C100-703C-57CA1884039E}"/>
                </a:ext>
              </a:extLst>
            </p:cNvPr>
            <p:cNvSpPr txBox="1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838DA77B-68BA-B1CD-B8D2-59C46F1929EB}"/>
              </a:ext>
            </a:extLst>
          </p:cNvPr>
          <p:cNvGrpSpPr/>
          <p:nvPr/>
        </p:nvGrpSpPr>
        <p:grpSpPr>
          <a:xfrm>
            <a:off x="616850" y="982648"/>
            <a:ext cx="16608172" cy="8977257"/>
            <a:chOff x="-99443" y="-1241797"/>
            <a:chExt cx="4374169" cy="236438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1CF6D7D-7B97-24F0-A250-B6D26EFBBCCC}"/>
                </a:ext>
              </a:extLst>
            </p:cNvPr>
            <p:cNvSpPr/>
            <p:nvPr/>
          </p:nvSpPr>
          <p:spPr>
            <a:xfrm>
              <a:off x="-99443" y="-1241797"/>
              <a:ext cx="1703967" cy="2104816"/>
            </a:xfrm>
            <a:custGeom>
              <a:avLst/>
              <a:gdLst/>
              <a:ahLst/>
              <a:cxnLst/>
              <a:rect l="l" t="t" r="r" b="b"/>
              <a:pathLst>
                <a:path w="4274726" h="1122583">
                  <a:moveTo>
                    <a:pt x="15741" y="0"/>
                  </a:moveTo>
                  <a:lnTo>
                    <a:pt x="4258985" y="0"/>
                  </a:lnTo>
                  <a:cubicBezTo>
                    <a:pt x="4267679" y="0"/>
                    <a:pt x="4274726" y="7047"/>
                    <a:pt x="4274726" y="15741"/>
                  </a:cubicBezTo>
                  <a:lnTo>
                    <a:pt x="4274726" y="1106842"/>
                  </a:lnTo>
                  <a:cubicBezTo>
                    <a:pt x="4274726" y="1111017"/>
                    <a:pt x="4273067" y="1115021"/>
                    <a:pt x="4270115" y="1117973"/>
                  </a:cubicBezTo>
                  <a:cubicBezTo>
                    <a:pt x="4267164" y="1120925"/>
                    <a:pt x="4263160" y="1122583"/>
                    <a:pt x="4258985" y="1122583"/>
                  </a:cubicBezTo>
                  <a:lnTo>
                    <a:pt x="15741" y="1122583"/>
                  </a:lnTo>
                  <a:cubicBezTo>
                    <a:pt x="11566" y="1122583"/>
                    <a:pt x="7562" y="1120925"/>
                    <a:pt x="4610" y="1117973"/>
                  </a:cubicBezTo>
                  <a:cubicBezTo>
                    <a:pt x="1658" y="1115021"/>
                    <a:pt x="0" y="1111017"/>
                    <a:pt x="0" y="1106842"/>
                  </a:cubicBezTo>
                  <a:lnTo>
                    <a:pt x="0" y="15741"/>
                  </a:lnTo>
                  <a:cubicBezTo>
                    <a:pt x="0" y="7047"/>
                    <a:pt x="7047" y="0"/>
                    <a:pt x="15741" y="0"/>
                  </a:cubicBezTo>
                  <a:close/>
                </a:path>
              </a:pathLst>
            </a:custGeom>
            <a:solidFill>
              <a:srgbClr val="53C89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Semi-Bold" panose="020B0604020202020204" charset="0"/>
                <a:cs typeface="Poppins Semi-Bold" panose="020B0604020202020204" charset="0"/>
              </a:endParaRPr>
            </a:p>
            <a:p>
              <a:r>
                <a:rPr lang="en-US" sz="2000" dirty="0">
                  <a:solidFill>
                    <a:schemeClr val="tx2">
                      <a:lumMod val="75000"/>
                    </a:schemeClr>
                  </a:solidFill>
                  <a:latin typeface="Poppins Semi-Bold" panose="020B0604020202020204" charset="0"/>
                  <a:cs typeface="Poppins Semi-Bold" panose="020B0604020202020204" charset="0"/>
                </a:rPr>
                <a:t>Temporal Normalization:</a:t>
              </a:r>
            </a:p>
            <a:p>
              <a:r>
                <a:rPr lang="en-US" dirty="0"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Converted</a:t>
              </a:r>
              <a:r>
                <a:rPr lang="en-US" u="sng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START </a:t>
              </a:r>
              <a:r>
                <a:rPr lang="en-US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and </a:t>
              </a:r>
              <a:r>
                <a:rPr lang="en-US" u="sng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STOP </a:t>
              </a:r>
              <a:r>
                <a:rPr lang="en-US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strings into standardized datetime objects and reformatted them into a unified </a:t>
              </a:r>
              <a:r>
                <a:rPr lang="en-US" u="sng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YYYY-MM-DD to HH:M:S </a:t>
              </a:r>
              <a:r>
                <a:rPr lang="en-US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string for      consistent reporting.</a:t>
              </a:r>
            </a:p>
            <a:p>
              <a:endParaRPr lang="en-US" dirty="0">
                <a:solidFill>
                  <a:schemeClr val="tx2">
                    <a:lumMod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r>
                <a:rPr lang="en-US" sz="2000" dirty="0">
                  <a:solidFill>
                    <a:schemeClr val="tx2">
                      <a:lumMod val="75000"/>
                    </a:schemeClr>
                  </a:solidFill>
                  <a:latin typeface="Poppins Semi-Bold" panose="020B0604020202020204" charset="0"/>
                  <a:cs typeface="Poppins Semi-Bold" panose="020B0604020202020204" charset="0"/>
                </a:rPr>
                <a:t>Integer Casting &amp; Null Handling:</a:t>
              </a:r>
            </a:p>
            <a:p>
              <a:r>
                <a:rPr lang="en-US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Addressed missing </a:t>
              </a:r>
              <a:r>
                <a:rPr lang="en-US" u="sng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REASONCODE</a:t>
              </a:r>
              <a:r>
                <a:rPr lang="en-US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values by filling </a:t>
              </a:r>
            </a:p>
            <a:p>
              <a:r>
                <a:rPr lang="en-US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nulls with </a:t>
              </a:r>
              <a:r>
                <a:rPr lang="en-US" u="sng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</a:t>
              </a:r>
              <a:r>
                <a:rPr lang="en-US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and casting the column to an I</a:t>
              </a:r>
              <a:r>
                <a:rPr lang="en-US" u="sng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nteger</a:t>
              </a:r>
              <a:r>
                <a:rPr lang="en-US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type to ensure compatibility with SQL numeric types.</a:t>
              </a:r>
            </a:p>
            <a:p>
              <a:endParaRPr lang="en-US" dirty="0"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r>
                <a:rPr lang="en-US" sz="2000" dirty="0">
                  <a:solidFill>
                    <a:schemeClr val="tx2">
                      <a:lumMod val="75000"/>
                    </a:schemeClr>
                  </a:solidFill>
                  <a:latin typeface="Poppins Semi-Bold" panose="020B0604020202020204" charset="0"/>
                  <a:cs typeface="Poppins Semi-Bold" panose="020B0604020202020204" charset="0"/>
                </a:rPr>
                <a:t>Text Standardization:</a:t>
              </a:r>
            </a:p>
            <a:p>
              <a:r>
                <a:rPr 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Applied .</a:t>
              </a:r>
              <a:r>
                <a:rPr lang="en-US" u="sng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str.lower() </a:t>
              </a:r>
              <a:r>
                <a:rPr lang="en-US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to </a:t>
              </a:r>
              <a:r>
                <a:rPr lang="en-US" u="sng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REASONDESCRIPTION</a:t>
              </a:r>
              <a:r>
                <a:rPr lang="en-US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and </a:t>
              </a:r>
              <a:r>
                <a:rPr lang="en-US" u="sng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ENCOUNTERCLASS</a:t>
              </a:r>
              <a:r>
                <a:rPr lang="en-US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to eliminate case-sensitivity issues during SQL </a:t>
              </a:r>
              <a:r>
                <a:rPr lang="en-US" u="sng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GROUP BY </a:t>
              </a:r>
              <a:r>
                <a:rPr lang="en-US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operations.</a:t>
              </a:r>
            </a:p>
            <a:p>
              <a:endParaRPr lang="en-US" dirty="0"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r>
                <a:rPr lang="en-US" sz="2000" dirty="0">
                  <a:solidFill>
                    <a:schemeClr val="tx2">
                      <a:lumMod val="75000"/>
                    </a:schemeClr>
                  </a:solidFill>
                  <a:latin typeface="Poppins Semi-Bold" panose="020B0604020202020204" charset="0"/>
                  <a:cs typeface="Poppins Semi-Bold" panose="020B0604020202020204" charset="0"/>
                </a:rPr>
                <a:t>Schema Alignment:</a:t>
              </a:r>
            </a:p>
            <a:p>
              <a:r>
                <a:rPr 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Dynamically capitalized all column headers to match the target PostgreSQL table schema, ensuring a seamless bulk-insert process.</a:t>
              </a:r>
            </a:p>
            <a:p>
              <a:endParaRPr lang="en-US" dirty="0">
                <a:latin typeface="Poppins" panose="00000500000000000000" pitchFamily="2" charset="0"/>
                <a:cs typeface="Poppins" panose="00000500000000000000" pitchFamily="2" charset="0"/>
              </a:endParaRPr>
            </a:p>
            <a:p>
              <a:r>
                <a:rPr lang="en-US" sz="2000" dirty="0">
                  <a:solidFill>
                    <a:schemeClr val="tx2">
                      <a:lumMod val="75000"/>
                    </a:schemeClr>
                  </a:solidFill>
                  <a:latin typeface="Poppins Semi-Bold" panose="020B0604020202020204" charset="0"/>
                  <a:cs typeface="Poppins Semi-Bold" panose="020B0604020202020204" charset="0"/>
                </a:rPr>
                <a:t>Data Integrity: </a:t>
              </a:r>
            </a:p>
            <a:p>
              <a:r>
                <a:rPr lang="en-US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Implemented a .</a:t>
              </a:r>
              <a:r>
                <a:rPr lang="en-US" u="sng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drop_duplicates() </a:t>
              </a:r>
              <a:r>
                <a:rPr lang="en-US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check to remove redundant records and filled missing </a:t>
              </a:r>
              <a:r>
                <a:rPr lang="en-US" u="sng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REASONDESCRIPTION</a:t>
              </a:r>
              <a:r>
                <a:rPr lang="en-US" dirty="0">
                  <a:solidFill>
                    <a:schemeClr val="bg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entries with 'not specified' to maintain descriptive data quality</a:t>
              </a:r>
              <a:endParaRPr lang="en-IN" dirty="0">
                <a:solidFill>
                  <a:schemeClr val="bg2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3087FFD-0DFA-7B24-CF1E-81F115750704}"/>
                </a:ext>
              </a:extLst>
            </p:cNvPr>
            <p:cNvSpPr txBox="1"/>
            <p:nvPr/>
          </p:nvSpPr>
          <p:spPr>
            <a:xfrm>
              <a:off x="0" y="28575"/>
              <a:ext cx="4274726" cy="1094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2EED2BF-E103-C24A-FC08-EB610A69F52D}"/>
              </a:ext>
            </a:extLst>
          </p:cNvPr>
          <p:cNvSpPr txBox="1"/>
          <p:nvPr/>
        </p:nvSpPr>
        <p:spPr>
          <a:xfrm>
            <a:off x="595615" y="190039"/>
            <a:ext cx="14413042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79"/>
              </a:lnSpc>
            </a:pPr>
            <a:r>
              <a:rPr lang="en-US" b="1" spc="165" dirty="0">
                <a:latin typeface="Poppins"/>
                <a:ea typeface="Poppins"/>
                <a:cs typeface="Poppins"/>
                <a:sym typeface="Poppins"/>
              </a:rPr>
              <a:t>Key Data Transformations: Encounter Dataset</a:t>
            </a:r>
            <a:endParaRPr lang="en-US" sz="1800" b="1" spc="165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Freeform 2">
            <a:extLst>
              <a:ext uri="{FF2B5EF4-FFF2-40B4-BE49-F238E27FC236}">
                <a16:creationId xmlns:a16="http://schemas.microsoft.com/office/drawing/2014/main" id="{EFDF2B5A-179A-6CAA-536F-84081A290CAE}"/>
              </a:ext>
            </a:extLst>
          </p:cNvPr>
          <p:cNvSpPr/>
          <p:nvPr/>
        </p:nvSpPr>
        <p:spPr>
          <a:xfrm>
            <a:off x="152400" y="168728"/>
            <a:ext cx="321677" cy="382948"/>
          </a:xfrm>
          <a:custGeom>
            <a:avLst/>
            <a:gdLst/>
            <a:ahLst/>
            <a:cxnLst/>
            <a:rect l="l" t="t" r="r" b="b"/>
            <a:pathLst>
              <a:path w="321677" h="382948">
                <a:moveTo>
                  <a:pt x="0" y="0"/>
                </a:moveTo>
                <a:lnTo>
                  <a:pt x="321677" y="0"/>
                </a:lnTo>
                <a:lnTo>
                  <a:pt x="321677" y="382948"/>
                </a:lnTo>
                <a:lnTo>
                  <a:pt x="0" y="382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E2AC16-52B0-8CC0-35F5-0B92CEA8F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136" y="387721"/>
            <a:ext cx="10028664" cy="50243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5C7574B-80F6-BE97-0D86-AF27CF0A8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865" y="5735067"/>
            <a:ext cx="10028664" cy="370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9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03789" y="2147841"/>
            <a:ext cx="6533863" cy="2548995"/>
            <a:chOff x="0" y="0"/>
            <a:chExt cx="8711817" cy="339866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1730" b="21730"/>
            <a:stretch>
              <a:fillRect/>
            </a:stretch>
          </p:blipFill>
          <p:spPr>
            <a:xfrm>
              <a:off x="0" y="0"/>
              <a:ext cx="8711817" cy="339866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5273414" y="8665726"/>
            <a:ext cx="8605745" cy="6584448"/>
            <a:chOff x="0" y="0"/>
            <a:chExt cx="1062314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62314" cy="812800"/>
            </a:xfrm>
            <a:custGeom>
              <a:avLst/>
              <a:gdLst/>
              <a:ahLst/>
              <a:cxnLst/>
              <a:rect l="l" t="t" r="r" b="b"/>
              <a:pathLst>
                <a:path w="1062314" h="812800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050348" y="5550182"/>
            <a:ext cx="6533863" cy="2791097"/>
            <a:chOff x="0" y="0"/>
            <a:chExt cx="1720853" cy="7351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20853" cy="735104"/>
            </a:xfrm>
            <a:custGeom>
              <a:avLst/>
              <a:gdLst/>
              <a:ahLst/>
              <a:cxnLst/>
              <a:rect l="l" t="t" r="r" b="b"/>
              <a:pathLst>
                <a:path w="1720853" h="735104">
                  <a:moveTo>
                    <a:pt x="39101" y="0"/>
                  </a:moveTo>
                  <a:lnTo>
                    <a:pt x="1681751" y="0"/>
                  </a:lnTo>
                  <a:cubicBezTo>
                    <a:pt x="1703346" y="0"/>
                    <a:pt x="1720853" y="17506"/>
                    <a:pt x="1720853" y="39101"/>
                  </a:cubicBezTo>
                  <a:lnTo>
                    <a:pt x="1720853" y="696002"/>
                  </a:lnTo>
                  <a:cubicBezTo>
                    <a:pt x="1720853" y="717597"/>
                    <a:pt x="1703346" y="735104"/>
                    <a:pt x="1681751" y="735104"/>
                  </a:cubicBezTo>
                  <a:lnTo>
                    <a:pt x="39101" y="735104"/>
                  </a:lnTo>
                  <a:cubicBezTo>
                    <a:pt x="17506" y="735104"/>
                    <a:pt x="0" y="717597"/>
                    <a:pt x="0" y="696002"/>
                  </a:cubicBezTo>
                  <a:lnTo>
                    <a:pt x="0" y="39101"/>
                  </a:lnTo>
                  <a:cubicBezTo>
                    <a:pt x="0" y="17506"/>
                    <a:pt x="17506" y="0"/>
                    <a:pt x="39101" y="0"/>
                  </a:cubicBezTo>
                  <a:close/>
                </a:path>
              </a:pathLst>
            </a:custGeom>
            <a:solidFill>
              <a:srgbClr val="53C89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1720853" cy="706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8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03789" y="5550182"/>
            <a:ext cx="6533863" cy="2791097"/>
            <a:chOff x="0" y="0"/>
            <a:chExt cx="1720853" cy="7351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20853" cy="735104"/>
            </a:xfrm>
            <a:custGeom>
              <a:avLst/>
              <a:gdLst/>
              <a:ahLst/>
              <a:cxnLst/>
              <a:rect l="l" t="t" r="r" b="b"/>
              <a:pathLst>
                <a:path w="1720853" h="735104">
                  <a:moveTo>
                    <a:pt x="39101" y="0"/>
                  </a:moveTo>
                  <a:lnTo>
                    <a:pt x="1681751" y="0"/>
                  </a:lnTo>
                  <a:cubicBezTo>
                    <a:pt x="1703346" y="0"/>
                    <a:pt x="1720853" y="17506"/>
                    <a:pt x="1720853" y="39101"/>
                  </a:cubicBezTo>
                  <a:lnTo>
                    <a:pt x="1720853" y="696002"/>
                  </a:lnTo>
                  <a:cubicBezTo>
                    <a:pt x="1720853" y="717597"/>
                    <a:pt x="1703346" y="735104"/>
                    <a:pt x="1681751" y="735104"/>
                  </a:cubicBezTo>
                  <a:lnTo>
                    <a:pt x="39101" y="735104"/>
                  </a:lnTo>
                  <a:cubicBezTo>
                    <a:pt x="17506" y="735104"/>
                    <a:pt x="0" y="717597"/>
                    <a:pt x="0" y="696002"/>
                  </a:cubicBezTo>
                  <a:lnTo>
                    <a:pt x="0" y="39101"/>
                  </a:lnTo>
                  <a:cubicBezTo>
                    <a:pt x="0" y="17506"/>
                    <a:pt x="17506" y="0"/>
                    <a:pt x="39101" y="0"/>
                  </a:cubicBezTo>
                  <a:close/>
                </a:path>
              </a:pathLst>
            </a:custGeom>
            <a:solidFill>
              <a:srgbClr val="53C89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8575"/>
              <a:ext cx="1720853" cy="706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8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695599" y="6993419"/>
            <a:ext cx="5243360" cy="899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380"/>
              </a:lnSpc>
              <a:spcBef>
                <a:spcPct val="0"/>
              </a:spcBef>
            </a:pPr>
            <a:r>
              <a:rPr lang="en-US" sz="1700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Developed automated cleaning scripts for Patients, Encounters, Procedures, Organizations, Payers, and Data Dictionary</a:t>
            </a:r>
            <a:r>
              <a:rPr lang="en-US" sz="1700" u="none" strike="noStrike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49041" y="6993419"/>
            <a:ext cx="5243360" cy="899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380"/>
              </a:lnSpc>
              <a:spcBef>
                <a:spcPct val="0"/>
              </a:spcBef>
            </a:pPr>
            <a:r>
              <a:rPr lang="en-US" sz="1700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Applied universal logic across all sources to ensure 100% schema compatibility for PostgreSQL ingestion.</a:t>
            </a:r>
            <a:r>
              <a:rPr lang="en-US" sz="1700" u="none" strike="noStrike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48042" y="2052591"/>
            <a:ext cx="6338474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125"/>
              </a:lnSpc>
              <a:spcBef>
                <a:spcPct val="0"/>
              </a:spcBef>
            </a:pPr>
            <a:r>
              <a:rPr lang="en-US" sz="65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Scale &amp; Scope:</a:t>
            </a:r>
            <a:endParaRPr lang="en-US" sz="6500" b="1" u="none" strike="noStrike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109920" y="645752"/>
            <a:ext cx="321677" cy="382948"/>
          </a:xfrm>
          <a:custGeom>
            <a:avLst/>
            <a:gdLst/>
            <a:ahLst/>
            <a:cxnLst/>
            <a:rect l="l" t="t" r="r" b="b"/>
            <a:pathLst>
              <a:path w="321677" h="382948">
                <a:moveTo>
                  <a:pt x="0" y="0"/>
                </a:moveTo>
                <a:lnTo>
                  <a:pt x="321677" y="0"/>
                </a:lnTo>
                <a:lnTo>
                  <a:pt x="321677" y="382948"/>
                </a:lnTo>
                <a:lnTo>
                  <a:pt x="0" y="3829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1729123" y="703622"/>
            <a:ext cx="3206416" cy="273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79"/>
              </a:lnSpc>
            </a:pPr>
            <a:r>
              <a:rPr lang="en-US" sz="1999" spc="16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SCOPE AND GOALS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4945846" y="8665726"/>
            <a:ext cx="8605745" cy="6584448"/>
            <a:chOff x="0" y="0"/>
            <a:chExt cx="1062314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62314" cy="812800"/>
            </a:xfrm>
            <a:custGeom>
              <a:avLst/>
              <a:gdLst/>
              <a:ahLst/>
              <a:cxnLst/>
              <a:rect l="l" t="t" r="r" b="b"/>
              <a:pathLst>
                <a:path w="1062314" h="812800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806542" y="5968270"/>
            <a:ext cx="3786810" cy="755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67"/>
              </a:lnSpc>
            </a:pPr>
            <a:r>
              <a:rPr lang="en-US" sz="2300" b="1" dirty="0">
                <a:solidFill>
                  <a:srgbClr val="11263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Unified 6 Critical Datasets: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506200" y="6140485"/>
            <a:ext cx="3786810" cy="371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967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11263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Standardized Pipeline</a:t>
            </a:r>
            <a:endParaRPr lang="en-US" sz="2300" b="1" u="none" strike="noStrike" dirty="0">
              <a:solidFill>
                <a:srgbClr val="11263D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2695599" y="5865152"/>
            <a:ext cx="877057" cy="848354"/>
          </a:xfrm>
          <a:custGeom>
            <a:avLst/>
            <a:gdLst/>
            <a:ahLst/>
            <a:cxnLst/>
            <a:rect l="l" t="t" r="r" b="b"/>
            <a:pathLst>
              <a:path w="877057" h="848354">
                <a:moveTo>
                  <a:pt x="0" y="0"/>
                </a:moveTo>
                <a:lnTo>
                  <a:pt x="877058" y="0"/>
                </a:lnTo>
                <a:lnTo>
                  <a:pt x="877058" y="848354"/>
                </a:lnTo>
                <a:lnTo>
                  <a:pt x="0" y="848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Freeform 25"/>
          <p:cNvSpPr/>
          <p:nvPr/>
        </p:nvSpPr>
        <p:spPr>
          <a:xfrm>
            <a:off x="10349041" y="5865152"/>
            <a:ext cx="729584" cy="848354"/>
          </a:xfrm>
          <a:custGeom>
            <a:avLst/>
            <a:gdLst/>
            <a:ahLst/>
            <a:cxnLst/>
            <a:rect l="l" t="t" r="r" b="b"/>
            <a:pathLst>
              <a:path w="729584" h="848354">
                <a:moveTo>
                  <a:pt x="0" y="0"/>
                </a:moveTo>
                <a:lnTo>
                  <a:pt x="729584" y="0"/>
                </a:lnTo>
                <a:lnTo>
                  <a:pt x="729584" y="848354"/>
                </a:lnTo>
                <a:lnTo>
                  <a:pt x="0" y="8483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-5273414" y="8665726"/>
            <a:ext cx="8605745" cy="6584448"/>
            <a:chOff x="0" y="0"/>
            <a:chExt cx="1062314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62314" cy="812800"/>
            </a:xfrm>
            <a:custGeom>
              <a:avLst/>
              <a:gdLst/>
              <a:ahLst/>
              <a:cxnLst/>
              <a:rect l="l" t="t" r="r" b="b"/>
              <a:pathLst>
                <a:path w="1062314" h="812800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530072" y="7588065"/>
            <a:ext cx="3151713" cy="29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3"/>
              </a:lnSpc>
            </a:pPr>
            <a:r>
              <a:rPr lang="en-US" sz="2100" b="1" dirty="0">
                <a:solidFill>
                  <a:srgbClr val="11263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Dr. Connor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4945846" y="8665726"/>
            <a:ext cx="8605745" cy="6584448"/>
            <a:chOff x="0" y="0"/>
            <a:chExt cx="1062314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62314" cy="812800"/>
            </a:xfrm>
            <a:custGeom>
              <a:avLst/>
              <a:gdLst/>
              <a:ahLst/>
              <a:cxnLst/>
              <a:rect l="l" t="t" r="r" b="b"/>
              <a:pathLst>
                <a:path w="1062314" h="812800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D10C97D-6B4A-449B-79EC-D9A2F7E202E2}"/>
              </a:ext>
            </a:extLst>
          </p:cNvPr>
          <p:cNvSpPr txBox="1"/>
          <p:nvPr/>
        </p:nvSpPr>
        <p:spPr>
          <a:xfrm>
            <a:off x="1066800" y="419100"/>
            <a:ext cx="144130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📊 </a:t>
            </a:r>
            <a:r>
              <a:rPr lang="en-US" sz="3200" dirty="0">
                <a:solidFill>
                  <a:srgbClr val="53C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Poppins"/>
              </a:rPr>
              <a:t>E-R DIAGRAM</a:t>
            </a:r>
            <a:endParaRPr lang="en-IN" sz="32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5913A61-38F1-04B1-48AB-5A3991360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61" y="1234841"/>
            <a:ext cx="15699803" cy="8897475"/>
          </a:xfrm>
          <a:prstGeom prst="rect">
            <a:avLst/>
          </a:prstGeom>
        </p:spPr>
      </p:pic>
      <p:sp>
        <p:nvSpPr>
          <p:cNvPr id="27" name="Freeform 2">
            <a:extLst>
              <a:ext uri="{FF2B5EF4-FFF2-40B4-BE49-F238E27FC236}">
                <a16:creationId xmlns:a16="http://schemas.microsoft.com/office/drawing/2014/main" id="{C2C32D66-D59E-638A-94A1-8B2781CE8F6A}"/>
              </a:ext>
            </a:extLst>
          </p:cNvPr>
          <p:cNvSpPr/>
          <p:nvPr/>
        </p:nvSpPr>
        <p:spPr>
          <a:xfrm>
            <a:off x="1532510" y="8665726"/>
            <a:ext cx="1535818" cy="1466590"/>
          </a:xfrm>
          <a:custGeom>
            <a:avLst/>
            <a:gdLst/>
            <a:ahLst/>
            <a:cxnLst/>
            <a:rect l="l" t="t" r="r" b="b"/>
            <a:pathLst>
              <a:path w="3363548" h="4004224">
                <a:moveTo>
                  <a:pt x="0" y="0"/>
                </a:moveTo>
                <a:lnTo>
                  <a:pt x="3363549" y="0"/>
                </a:lnTo>
                <a:lnTo>
                  <a:pt x="3363549" y="4004224"/>
                </a:lnTo>
                <a:lnTo>
                  <a:pt x="0" y="40042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73414" y="8665726"/>
            <a:ext cx="8605745" cy="6584448"/>
            <a:chOff x="0" y="0"/>
            <a:chExt cx="106231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2314" cy="812800"/>
            </a:xfrm>
            <a:custGeom>
              <a:avLst/>
              <a:gdLst/>
              <a:ahLst/>
              <a:cxnLst/>
              <a:rect l="l" t="t" r="r" b="b"/>
              <a:pathLst>
                <a:path w="1062314" h="812800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45846" y="8665726"/>
            <a:ext cx="8605745" cy="6584448"/>
            <a:chOff x="0" y="0"/>
            <a:chExt cx="1062314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62314" cy="812800"/>
            </a:xfrm>
            <a:custGeom>
              <a:avLst/>
              <a:gdLst/>
              <a:ahLst/>
              <a:cxnLst/>
              <a:rect l="l" t="t" r="r" b="b"/>
              <a:pathLst>
                <a:path w="1062314" h="812800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670567" y="4826386"/>
            <a:ext cx="5506542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11263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Access to Healthcare Services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70567" y="6707784"/>
            <a:ext cx="4754302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2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11263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Healthy Lifestyle Promotion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82DF5-BCDB-0EA6-B115-0BE8783BD785}"/>
              </a:ext>
            </a:extLst>
          </p:cNvPr>
          <p:cNvSpPr txBox="1"/>
          <p:nvPr/>
        </p:nvSpPr>
        <p:spPr>
          <a:xfrm>
            <a:off x="464046" y="190500"/>
            <a:ext cx="144130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53C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Poppins"/>
              </a:rPr>
              <a:t>    Encounter Trends (Objective 1)</a:t>
            </a:r>
            <a:endParaRPr lang="en-IN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0487E3-DDB8-65CC-D33B-CDE7F8ED8285}"/>
              </a:ext>
            </a:extLst>
          </p:cNvPr>
          <p:cNvSpPr txBox="1"/>
          <p:nvPr/>
        </p:nvSpPr>
        <p:spPr>
          <a:xfrm>
            <a:off x="1929984" y="7437832"/>
            <a:ext cx="14413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7223E18-CDF9-6A25-FE04-1F7437004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66" y="976511"/>
            <a:ext cx="9364382" cy="90908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C06D57C-51E7-907B-B8B0-E2987A838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1265020"/>
            <a:ext cx="6019800" cy="285377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22BCF7-A8F8-FC5F-896E-8BAFA9D05CA1}"/>
              </a:ext>
            </a:extLst>
          </p:cNvPr>
          <p:cNvSpPr txBox="1"/>
          <p:nvPr/>
        </p:nvSpPr>
        <p:spPr>
          <a:xfrm>
            <a:off x="10832587" y="756243"/>
            <a:ext cx="14413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3C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Poppins"/>
              </a:rPr>
              <a:t>Output of a:</a:t>
            </a:r>
            <a:endParaRPr lang="en-IN" sz="18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57390CD-E454-FC0C-B9D8-E6CE2D8D9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836" y="4820142"/>
            <a:ext cx="6774260" cy="246336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3336F47-6449-1328-EB8F-587F8AD4163F}"/>
              </a:ext>
            </a:extLst>
          </p:cNvPr>
          <p:cNvSpPr txBox="1"/>
          <p:nvPr/>
        </p:nvSpPr>
        <p:spPr>
          <a:xfrm>
            <a:off x="10832587" y="4341652"/>
            <a:ext cx="14413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3C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Poppins"/>
              </a:rPr>
              <a:t>Output of b:</a:t>
            </a:r>
            <a:endParaRPr lang="en-IN" sz="18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C2F5D0B-20A9-F691-9BFA-069297F6F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6600" y="8115810"/>
            <a:ext cx="6795495" cy="202015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CF79302-283A-7786-21D0-86EB92035C37}"/>
              </a:ext>
            </a:extLst>
          </p:cNvPr>
          <p:cNvSpPr txBox="1"/>
          <p:nvPr/>
        </p:nvSpPr>
        <p:spPr>
          <a:xfrm>
            <a:off x="10832587" y="7577653"/>
            <a:ext cx="14413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3C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Poppins"/>
              </a:rPr>
              <a:t>Output of c:</a:t>
            </a:r>
            <a:endParaRPr lang="en-IN" sz="1800" dirty="0"/>
          </a:p>
        </p:txBody>
      </p:sp>
      <p:sp>
        <p:nvSpPr>
          <p:cNvPr id="35" name="Freeform 16">
            <a:extLst>
              <a:ext uri="{FF2B5EF4-FFF2-40B4-BE49-F238E27FC236}">
                <a16:creationId xmlns:a16="http://schemas.microsoft.com/office/drawing/2014/main" id="{801601A6-BA08-C9B8-69FA-FD9398732DA3}"/>
              </a:ext>
            </a:extLst>
          </p:cNvPr>
          <p:cNvSpPr/>
          <p:nvPr/>
        </p:nvSpPr>
        <p:spPr>
          <a:xfrm>
            <a:off x="493766" y="291413"/>
            <a:ext cx="321677" cy="382948"/>
          </a:xfrm>
          <a:custGeom>
            <a:avLst/>
            <a:gdLst/>
            <a:ahLst/>
            <a:cxnLst/>
            <a:rect l="l" t="t" r="r" b="b"/>
            <a:pathLst>
              <a:path w="321677" h="382948">
                <a:moveTo>
                  <a:pt x="0" y="0"/>
                </a:moveTo>
                <a:lnTo>
                  <a:pt x="321677" y="0"/>
                </a:lnTo>
                <a:lnTo>
                  <a:pt x="321677" y="382948"/>
                </a:lnTo>
                <a:lnTo>
                  <a:pt x="0" y="3829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1390" y="262664"/>
            <a:ext cx="440997" cy="459148"/>
          </a:xfrm>
          <a:custGeom>
            <a:avLst/>
            <a:gdLst/>
            <a:ahLst/>
            <a:cxnLst/>
            <a:rect l="l" t="t" r="r" b="b"/>
            <a:pathLst>
              <a:path w="321677" h="382948">
                <a:moveTo>
                  <a:pt x="0" y="0"/>
                </a:moveTo>
                <a:lnTo>
                  <a:pt x="321677" y="0"/>
                </a:lnTo>
                <a:lnTo>
                  <a:pt x="321677" y="382948"/>
                </a:lnTo>
                <a:lnTo>
                  <a:pt x="0" y="382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753273" y="8255895"/>
            <a:ext cx="385182" cy="645885"/>
          </a:xfrm>
          <a:custGeom>
            <a:avLst/>
            <a:gdLst/>
            <a:ahLst/>
            <a:cxnLst/>
            <a:rect l="l" t="t" r="r" b="b"/>
            <a:pathLst>
              <a:path w="385182" h="645885">
                <a:moveTo>
                  <a:pt x="0" y="0"/>
                </a:moveTo>
                <a:lnTo>
                  <a:pt x="385183" y="0"/>
                </a:lnTo>
                <a:lnTo>
                  <a:pt x="385183" y="645885"/>
                </a:lnTo>
                <a:lnTo>
                  <a:pt x="0" y="645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64428-05D9-A6D2-9725-665DF1C301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0" y="930987"/>
            <a:ext cx="10184896" cy="8832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0ED38B-8B34-B198-1401-B8F32913A1FA}"/>
              </a:ext>
            </a:extLst>
          </p:cNvPr>
          <p:cNvSpPr txBox="1"/>
          <p:nvPr/>
        </p:nvSpPr>
        <p:spPr>
          <a:xfrm>
            <a:off x="1139065" y="262664"/>
            <a:ext cx="94463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53C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Poppins"/>
              </a:rPr>
              <a:t>Cost &amp; Coverage Insights (Objective 2)</a:t>
            </a:r>
            <a:endParaRPr lang="en-IN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751F90-8A26-B405-857A-B34E47AF71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1409700"/>
            <a:ext cx="5105400" cy="14559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E93D3B-21D8-379E-6F60-FA9F2E2DF51C}"/>
              </a:ext>
            </a:extLst>
          </p:cNvPr>
          <p:cNvSpPr txBox="1"/>
          <p:nvPr/>
        </p:nvSpPr>
        <p:spPr>
          <a:xfrm>
            <a:off x="11430000" y="847439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3C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Poppins"/>
              </a:rPr>
              <a:t>Output of a: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70E15D-6745-72E9-9513-481814E58D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3568993"/>
            <a:ext cx="4848902" cy="16956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F22C8C-36CC-257C-FDC0-59DB3673729A}"/>
              </a:ext>
            </a:extLst>
          </p:cNvPr>
          <p:cNvSpPr txBox="1"/>
          <p:nvPr/>
        </p:nvSpPr>
        <p:spPr>
          <a:xfrm>
            <a:off x="11430000" y="3032637"/>
            <a:ext cx="1028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3C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Poppins"/>
              </a:rPr>
              <a:t>Output of b:</a:t>
            </a:r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84B68F-A1B4-D964-C155-A81F6CF8B2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026" y="5829300"/>
            <a:ext cx="4877481" cy="16861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89D495-F3CD-D6A0-BD6A-81E6138234CE}"/>
              </a:ext>
            </a:extLst>
          </p:cNvPr>
          <p:cNvSpPr txBox="1"/>
          <p:nvPr/>
        </p:nvSpPr>
        <p:spPr>
          <a:xfrm>
            <a:off x="11430000" y="5343889"/>
            <a:ext cx="10862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3C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Poppins"/>
              </a:rPr>
              <a:t>Output of c:</a:t>
            </a:r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A15686A-A896-734E-FB7D-371CD3260C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67652" y="8039647"/>
            <a:ext cx="4863650" cy="172426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28E33CF-5923-6F52-7571-06094746E58E}"/>
              </a:ext>
            </a:extLst>
          </p:cNvPr>
          <p:cNvSpPr txBox="1"/>
          <p:nvPr/>
        </p:nvSpPr>
        <p:spPr>
          <a:xfrm>
            <a:off x="11430000" y="7631539"/>
            <a:ext cx="11142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3C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Poppins"/>
              </a:rPr>
              <a:t>Output of d: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73414" y="8665726"/>
            <a:ext cx="8605745" cy="6584448"/>
            <a:chOff x="0" y="0"/>
            <a:chExt cx="106231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2314" cy="812800"/>
            </a:xfrm>
            <a:custGeom>
              <a:avLst/>
              <a:gdLst/>
              <a:ahLst/>
              <a:cxnLst/>
              <a:rect l="l" t="t" r="r" b="b"/>
              <a:pathLst>
                <a:path w="1062314" h="812800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3400" y="244690"/>
            <a:ext cx="609600" cy="631610"/>
          </a:xfrm>
          <a:custGeom>
            <a:avLst/>
            <a:gdLst/>
            <a:ahLst/>
            <a:cxnLst/>
            <a:rect l="l" t="t" r="r" b="b"/>
            <a:pathLst>
              <a:path w="321677" h="382948">
                <a:moveTo>
                  <a:pt x="0" y="0"/>
                </a:moveTo>
                <a:lnTo>
                  <a:pt x="321677" y="0"/>
                </a:lnTo>
                <a:lnTo>
                  <a:pt x="321677" y="382948"/>
                </a:lnTo>
                <a:lnTo>
                  <a:pt x="0" y="382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14945846" y="8665726"/>
            <a:ext cx="8605745" cy="6584448"/>
            <a:chOff x="0" y="0"/>
            <a:chExt cx="1062314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62314" cy="812800"/>
            </a:xfrm>
            <a:custGeom>
              <a:avLst/>
              <a:gdLst/>
              <a:ahLst/>
              <a:cxnLst/>
              <a:rect l="l" t="t" r="r" b="b"/>
              <a:pathLst>
                <a:path w="1062314" h="812800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71600" y="383857"/>
            <a:ext cx="832927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>
                <a:solidFill>
                  <a:srgbClr val="53C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Poppins"/>
              </a:rPr>
              <a:t>Patient Outcomes &amp; Readmissions</a:t>
            </a:r>
            <a:endParaRPr lang="en-IN" sz="3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1DF3C9-C671-E597-669A-264242AA0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618144"/>
            <a:ext cx="10439400" cy="842416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DCCACDF-A0FF-2EAB-FC7E-5B1EF69CA73A}"/>
              </a:ext>
            </a:extLst>
          </p:cNvPr>
          <p:cNvSpPr txBox="1"/>
          <p:nvPr/>
        </p:nvSpPr>
        <p:spPr>
          <a:xfrm>
            <a:off x="11734800" y="1417514"/>
            <a:ext cx="14413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3C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Poppins"/>
              </a:rPr>
              <a:t>Output of a:</a:t>
            </a:r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FCFFA6A-E6D9-5732-7F49-511A480EF8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2171699"/>
            <a:ext cx="5867400" cy="293369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D5C4FC4-6AAD-B7B0-D82A-70A221D20955}"/>
              </a:ext>
            </a:extLst>
          </p:cNvPr>
          <p:cNvSpPr txBox="1"/>
          <p:nvPr/>
        </p:nvSpPr>
        <p:spPr>
          <a:xfrm>
            <a:off x="11887200" y="5645561"/>
            <a:ext cx="15784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3C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Poppins"/>
              </a:rPr>
              <a:t>Output of b:</a:t>
            </a:r>
            <a:endParaRPr lang="en-IN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0DFAE8F-A8BB-03EB-8ACD-A45078EB96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6138225"/>
            <a:ext cx="5976490" cy="3424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72343" y="1656209"/>
            <a:ext cx="5303393" cy="1012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25"/>
              </a:lnSpc>
              <a:spcBef>
                <a:spcPct val="0"/>
              </a:spcBef>
            </a:pPr>
            <a:endParaRPr lang="en-US" sz="6500" b="1" u="none" strike="noStrike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304800" y="200789"/>
            <a:ext cx="517197" cy="611548"/>
          </a:xfrm>
          <a:custGeom>
            <a:avLst/>
            <a:gdLst/>
            <a:ahLst/>
            <a:cxnLst/>
            <a:rect l="l" t="t" r="r" b="b"/>
            <a:pathLst>
              <a:path w="321677" h="382948">
                <a:moveTo>
                  <a:pt x="0" y="0"/>
                </a:moveTo>
                <a:lnTo>
                  <a:pt x="321677" y="0"/>
                </a:lnTo>
                <a:lnTo>
                  <a:pt x="321677" y="382948"/>
                </a:lnTo>
                <a:lnTo>
                  <a:pt x="0" y="382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-5273414" y="8665726"/>
            <a:ext cx="8605745" cy="6584448"/>
            <a:chOff x="0" y="0"/>
            <a:chExt cx="1062314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62314" cy="812800"/>
            </a:xfrm>
            <a:custGeom>
              <a:avLst/>
              <a:gdLst/>
              <a:ahLst/>
              <a:cxnLst/>
              <a:rect l="l" t="t" r="r" b="b"/>
              <a:pathLst>
                <a:path w="1062314" h="812800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945846" y="8665726"/>
            <a:ext cx="8605745" cy="6584448"/>
            <a:chOff x="0" y="0"/>
            <a:chExt cx="1062314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62314" cy="812800"/>
            </a:xfrm>
            <a:custGeom>
              <a:avLst/>
              <a:gdLst/>
              <a:ahLst/>
              <a:cxnLst/>
              <a:rect l="l" t="t" r="r" b="b"/>
              <a:pathLst>
                <a:path w="1062314" h="812800">
                  <a:moveTo>
                    <a:pt x="531157" y="0"/>
                  </a:moveTo>
                  <a:cubicBezTo>
                    <a:pt x="237807" y="0"/>
                    <a:pt x="0" y="181951"/>
                    <a:pt x="0" y="406400"/>
                  </a:cubicBezTo>
                  <a:cubicBezTo>
                    <a:pt x="0" y="630849"/>
                    <a:pt x="237807" y="812800"/>
                    <a:pt x="531157" y="812800"/>
                  </a:cubicBezTo>
                  <a:cubicBezTo>
                    <a:pt x="824507" y="812800"/>
                    <a:pt x="1062314" y="630849"/>
                    <a:pt x="1062314" y="406400"/>
                  </a:cubicBezTo>
                  <a:cubicBezTo>
                    <a:pt x="1062314" y="181951"/>
                    <a:pt x="824507" y="0"/>
                    <a:pt x="531157" y="0"/>
                  </a:cubicBezTo>
                  <a:close/>
                </a:path>
              </a:pathLst>
            </a:custGeom>
            <a:solidFill>
              <a:srgbClr val="19324D">
                <a:alpha val="41961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99592" y="38100"/>
              <a:ext cx="86313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7108253" y="7679993"/>
            <a:ext cx="3997544" cy="29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</p:txBody>
      </p:sp>
      <p:pic>
        <p:nvPicPr>
          <p:cNvPr id="37" name="ElevenLabs_Text_to_Speech_audio (1)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9506E2DB-1DF8-02AB-7DC8-0E075F5915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8534" y="1120983"/>
            <a:ext cx="17654666" cy="896522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B71E03E-601E-CACC-5666-D78A2ED744CD}"/>
              </a:ext>
            </a:extLst>
          </p:cNvPr>
          <p:cNvSpPr txBox="1"/>
          <p:nvPr/>
        </p:nvSpPr>
        <p:spPr>
          <a:xfrm>
            <a:off x="914400" y="289117"/>
            <a:ext cx="144130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53C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cs typeface="Poppins"/>
                <a:sym typeface="Poppins"/>
              </a:rPr>
              <a:t>Hospital Patient Lifecycle &amp; Payer Coverage Optimization Dashboard</a:t>
            </a:r>
            <a:endParaRPr lang="en-IN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47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586</Words>
  <Application>Microsoft Office PowerPoint</Application>
  <PresentationFormat>Custom</PresentationFormat>
  <Paragraphs>76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Poppins</vt:lpstr>
      <vt:lpstr>Poppins Semi-Bold</vt:lpstr>
      <vt:lpstr>Calibri</vt:lpstr>
      <vt:lpstr>Poppins Bold</vt:lpstr>
      <vt:lpstr>Arial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Modern Medical Presentation</dc:title>
  <dc:creator>ARPITABA PARMAR</dc:creator>
  <cp:lastModifiedBy>parmar arpita</cp:lastModifiedBy>
  <cp:revision>4</cp:revision>
  <dcterms:created xsi:type="dcterms:W3CDTF">2006-08-16T00:00:00Z</dcterms:created>
  <dcterms:modified xsi:type="dcterms:W3CDTF">2026-01-06T07:29:47Z</dcterms:modified>
  <dc:identifier>DAG9j7TaVMg</dc:identifier>
</cp:coreProperties>
</file>